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handoutMasterIdLst>
    <p:handoutMasterId r:id="rId16"/>
  </p:handoutMasterIdLst>
  <p:sldIdLst>
    <p:sldId id="315" r:id="rId2"/>
    <p:sldId id="257" r:id="rId3"/>
    <p:sldId id="385" r:id="rId4"/>
    <p:sldId id="396" r:id="rId5"/>
    <p:sldId id="387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14" r:id="rId14"/>
  </p:sldIdLst>
  <p:sldSz cx="9144000" cy="6858000" type="screen4x3"/>
  <p:notesSz cx="985678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CE"/>
    <a:srgbClr val="04A6AE"/>
    <a:srgbClr val="FF0066"/>
    <a:srgbClr val="322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3237" y="4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r">
              <a:defRPr sz="1200"/>
            </a:lvl1pPr>
          </a:lstStyle>
          <a:p>
            <a:fld id="{CEC3002E-1F4E-4C88-BA53-9AFDAC278599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6617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3237" y="6456617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r">
              <a:defRPr sz="1200"/>
            </a:lvl1pPr>
          </a:lstStyle>
          <a:p>
            <a:fld id="{6B8F6B8F-61FC-432A-B08E-114CD09A1E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39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3807" y="4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/>
          <a:lstStyle>
            <a:lvl1pPr algn="r">
              <a:defRPr sz="1200"/>
            </a:lvl1pPr>
          </a:lstStyle>
          <a:p>
            <a:fld id="{3D64CEAE-4156-4D40-82B8-DC32B2863F74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1" tIns="45851" rIns="91701" bIns="4585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5680" y="3228896"/>
            <a:ext cx="7885430" cy="3058954"/>
          </a:xfrm>
          <a:prstGeom prst="rect">
            <a:avLst/>
          </a:prstGeom>
        </p:spPr>
        <p:txBody>
          <a:bodyPr vert="horz" lIns="91701" tIns="45851" rIns="91701" bIns="45851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223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3807" y="6456223"/>
            <a:ext cx="4271275" cy="339883"/>
          </a:xfrm>
          <a:prstGeom prst="rect">
            <a:avLst/>
          </a:prstGeom>
        </p:spPr>
        <p:txBody>
          <a:bodyPr vert="horz" lIns="91701" tIns="45851" rIns="91701" bIns="45851" rtlCol="0" anchor="b"/>
          <a:lstStyle>
            <a:lvl1pPr algn="r">
              <a:defRPr sz="1200"/>
            </a:lvl1pPr>
          </a:lstStyle>
          <a:p>
            <a:fld id="{2784E969-338D-4DD1-83B2-A39509AB64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10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228975" y="509588"/>
            <a:ext cx="3398838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E969-338D-4DD1-83B2-A39509AB641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75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4561884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45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64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87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39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70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11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87708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50020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2942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90203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37450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78980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756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41484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01087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9162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7D688-3D93-4355-9E55-F0871CDDEE53}" type="datetimeFigureOut">
              <a:rPr lang="pl-PL" smtClean="0"/>
              <a:pPr/>
              <a:t>2017-10-23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0FE37-A126-4B73-8EFB-EBE112EBC9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6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ransition spd="med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p.legalis.pl/document-view.seam?documentId=mfrxilrtg4ytanjygmztqltqmfyc4mzwha3tinbv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p.legalis.pl/document-view.seam?documentId=mfrxilrtg4ytanzuhe4taltqmfyc4mzxgq2tqmjr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204865"/>
            <a:ext cx="7498080" cy="4464496"/>
          </a:xfrm>
        </p:spPr>
        <p:txBody>
          <a:bodyPr>
            <a:noAutofit/>
          </a:bodyPr>
          <a:lstStyle/>
          <a:p>
            <a:pPr algn="ctr"/>
            <a: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  <a:t>REALIZACJA ZADAŃ </a:t>
            </a:r>
            <a:b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  <a:t>OŚWIATOWYCH </a:t>
            </a:r>
            <a:b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  <a:t>W POWIECIE WOŁOMIŃSKIM </a:t>
            </a:r>
            <a:b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pl-PL" sz="4800" b="1" cap="all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/>
                  </a:outerShdw>
                  <a:reflection blurRad="12700" stA="50000" endPos="50000" dist="5000" dir="5400000" sy="-100000" rotWithShape="0"/>
                </a:effectLst>
              </a:rPr>
              <a:t>W ROKU SZKOLNYM 2016/2017</a:t>
            </a:r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pl-PL" sz="5400" dirty="0"/>
          </a:p>
        </p:txBody>
      </p:sp>
      <p:pic>
        <p:nvPicPr>
          <p:cNvPr id="13313" name="Picture 1" descr="C:\Users\user\Desktop\herb powia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9"/>
            <a:ext cx="1008112" cy="12241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18904"/>
              </p:ext>
            </p:extLst>
          </p:nvPr>
        </p:nvGraphicFramePr>
        <p:xfrm>
          <a:off x="1043608" y="980728"/>
          <a:ext cx="7200799" cy="4009992"/>
        </p:xfrm>
        <a:graphic>
          <a:graphicData uri="http://schemas.openxmlformats.org/drawingml/2006/table">
            <a:tbl>
              <a:tblPr/>
              <a:tblGrid>
                <a:gridCol w="978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7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6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535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LP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Szkoła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2016/2017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Suma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4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Dypl.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Mian.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Kontr.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Staż.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 Urle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 Wołomin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 Tłuszcz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 Zielonka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ZSE Wołomin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7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ZSO  Radzymin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17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ZSTZ  Radzymin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ZSS Ostrówek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ZSS Radzymin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47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ZSS Wołomin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8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Times New Roman"/>
                          <a:ea typeface="Calibri"/>
                          <a:cs typeface="Times New Roman"/>
                        </a:rPr>
                        <a:t>Razem: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     180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latin typeface="Times New Roman"/>
                          <a:ea typeface="Calibri"/>
                          <a:cs typeface="Times New Roman"/>
                        </a:rPr>
                        <a:t>       86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       75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latin typeface="Times New Roman"/>
                          <a:ea typeface="Calibri"/>
                          <a:cs typeface="Times New Roman"/>
                        </a:rPr>
                        <a:t>      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pl-P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352</a:t>
                      </a:r>
                      <a:endParaRPr lang="pl-PL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71600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 Liczba nauczycieli w szkołach, wg awansu zawodowego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530120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Przy trzynastu prowadzonych przez Powiat Wołomiński szkołach/placówkach,</a:t>
            </a:r>
            <a:br>
              <a:rPr lang="pl-PL" dirty="0"/>
            </a:br>
            <a:r>
              <a:rPr lang="pl-PL" dirty="0"/>
              <a:t>w ośmiu z nich odbyły się w roku 2017 konkursy na stanowisko dyrektora.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26064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grudniu 2016 roku przeprowadzono dwa egzaminy na stopień nauczyciela mianowanego, z czego jeden nauczyciel nie zdał egzaminu i poprawił go w sesji letniej.</a:t>
            </a:r>
          </a:p>
          <a:p>
            <a:endParaRPr lang="pl-PL" dirty="0"/>
          </a:p>
          <a:p>
            <a:r>
              <a:rPr lang="pl-PL" dirty="0"/>
              <a:t>W sierpniu 2017 roku przeprowadzono dwanaście egzaminów na stopień nauczyciela mianowanego z wynikiem pozytywnym.</a:t>
            </a:r>
          </a:p>
        </p:txBody>
      </p:sp>
      <p:pic>
        <p:nvPicPr>
          <p:cNvPr id="77828" name="Picture 4" descr="C:\Users\GB\Desktop\zdjęcia\09001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538192" cy="366212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75656" y="6237312"/>
            <a:ext cx="553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Mianowani nauczyciele z Zespołu Szkół w Zielonce.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B\Desktop\zdjęcia\09014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296846" cy="572436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5576" y="6237312"/>
            <a:ext cx="829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Mianowani nauczyciele z pozostałych placówek.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498080" cy="172819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Dziękuję za uwagę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148064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opracowanie:   </a:t>
            </a:r>
            <a:r>
              <a:rPr lang="pl-PL" i="1" dirty="0">
                <a:solidFill>
                  <a:schemeClr val="bg1">
                    <a:lumMod val="50000"/>
                  </a:schemeClr>
                </a:solidFill>
              </a:rPr>
              <a:t>Olga Wileńska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PODSTAWA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sz="1800" b="1" dirty="0"/>
              <a:t>art. 264 ust. 1 ustawy z dnia 14 grudnia 2016 r. </a:t>
            </a:r>
          </a:p>
          <a:p>
            <a:pPr algn="ctr">
              <a:buNone/>
            </a:pPr>
            <a:r>
              <a:rPr lang="pl-PL" sz="1800" b="1" dirty="0"/>
              <a:t>Przepisy wprowadzające ustawę - Prawo oświatowe </a:t>
            </a:r>
            <a:br>
              <a:rPr lang="pl-PL" sz="1800" b="1" dirty="0"/>
            </a:br>
            <a:r>
              <a:rPr lang="pl-PL" sz="1800" b="1" dirty="0"/>
              <a:t>(Dz. U. z 2017, poz. 60 z </a:t>
            </a:r>
            <a:r>
              <a:rPr lang="pl-PL" sz="1800" b="1" dirty="0" err="1"/>
              <a:t>późn</a:t>
            </a:r>
            <a:r>
              <a:rPr lang="pl-PL" sz="1800" b="1" dirty="0"/>
              <a:t>. zm.)</a:t>
            </a:r>
            <a:r>
              <a:rPr lang="pl-PL" sz="1800" dirty="0"/>
              <a:t>:</a:t>
            </a:r>
          </a:p>
          <a:p>
            <a:pPr algn="just">
              <a:buNone/>
            </a:pPr>
            <a:r>
              <a:rPr lang="pl-PL" sz="2600" dirty="0"/>
              <a:t>	</a:t>
            </a:r>
            <a:br>
              <a:rPr lang="pl-PL" sz="2600" dirty="0"/>
            </a:br>
            <a:r>
              <a:rPr lang="pl-PL" sz="2000" dirty="0">
                <a:solidFill>
                  <a:srgbClr val="002060"/>
                </a:solidFill>
              </a:rPr>
              <a:t>„</a:t>
            </a:r>
            <a:r>
              <a:rPr lang="pl-PL" sz="2000" dirty="0"/>
              <a:t>1. Do informacji o stanie realizacji zadań oświatowych jednostki samorządu terytorialnego za rok szkolny 2016/2017 i 2017/2018 stosuje się </a:t>
            </a:r>
            <a:r>
              <a:rPr lang="pl-PL" sz="2000" dirty="0">
                <a:hlinkClick r:id="rId3"/>
              </a:rPr>
              <a:t>art. 5a ust. 4</a:t>
            </a:r>
            <a:r>
              <a:rPr lang="pl-PL" sz="2000" dirty="0"/>
              <a:t> ustawy zmienianej w </a:t>
            </a:r>
            <a:r>
              <a:rPr lang="pl-PL" sz="2000" dirty="0">
                <a:hlinkClick r:id="rId4"/>
              </a:rPr>
              <a:t>art. 15</a:t>
            </a:r>
            <a:r>
              <a:rPr lang="pl-PL" sz="2000" dirty="0"/>
              <a:t>, w brzmieniu dotychczasowym</a:t>
            </a:r>
            <a:r>
              <a:rPr lang="pl-PL" sz="2000" dirty="0">
                <a:solidFill>
                  <a:srgbClr val="002060"/>
                </a:solidFill>
              </a:rPr>
              <a:t>.”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Powiat Wołomiński, jako jedyny powiat </a:t>
            </a:r>
            <a:br>
              <a:rPr lang="pl-PL" sz="2400" dirty="0"/>
            </a:br>
            <a:r>
              <a:rPr lang="pl-PL" sz="2400" dirty="0"/>
              <a:t>z Województwa Mazowieckiego, bierze udział </a:t>
            </a:r>
            <a:br>
              <a:rPr lang="pl-PL" sz="2400" dirty="0"/>
            </a:br>
            <a:r>
              <a:rPr lang="pl-PL" sz="2400" dirty="0"/>
              <a:t>w pilotażowym projekcie Ośrodka Rozwoju Edukacji pn. </a:t>
            </a:r>
            <a:r>
              <a:rPr lang="pl-PL" sz="2400" i="1" dirty="0"/>
              <a:t>Wsparcie kadry jednostek samorządu terytorialnego w zarządzaniu oświatą ukierunkowanym na rozwój szkół i kompetencji kluczowych uczniów</a:t>
            </a:r>
            <a:r>
              <a:rPr lang="pl-PL" sz="2400" dirty="0"/>
              <a:t>.</a:t>
            </a:r>
          </a:p>
        </p:txBody>
      </p:sp>
      <p:pic>
        <p:nvPicPr>
          <p:cNvPr id="47107" name="Obraz 5" descr="https://www.ore.edu.pl/images/phocagallery/POWER/Zarzadzanie_samorzadami-Pilotaz/thumbs/phoca_thumb_l_foto%20nr%2011_800_x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256584" cy="34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57779" y="6237312"/>
            <a:ext cx="526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Grupa samorządowców z powiatów z całej Polski.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 descr="https://www.ore.edu.pl/images/phocagallery/POWER/Zarzadzanie_samorzadami-Pilotaz_2/thumbs/phoca_thumb_l_foto%20nr%2026_800_x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53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11560" y="5877272"/>
            <a:ext cx="799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Efekty pracy ośmiu powiatów z różnych części Polski.</a:t>
            </a:r>
          </a:p>
        </p:txBody>
      </p:sp>
    </p:spTree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2700536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/>
              <a:t>	Jesienią 2016 roku przystąpiono </a:t>
            </a:r>
            <a:br>
              <a:rPr lang="pl-PL" dirty="0"/>
            </a:br>
            <a:r>
              <a:rPr lang="pl-PL" dirty="0"/>
              <a:t>do przygotowania ankiety skierowanej </a:t>
            </a:r>
            <a:br>
              <a:rPr lang="pl-PL" dirty="0"/>
            </a:br>
            <a:r>
              <a:rPr lang="pl-PL" dirty="0"/>
              <a:t>do uczniów klas trzecich gimnazjów </a:t>
            </a:r>
            <a:br>
              <a:rPr lang="pl-PL" dirty="0"/>
            </a:br>
            <a:r>
              <a:rPr lang="pl-PL" dirty="0"/>
              <a:t>z terenu Powiatu Wołomińskiego.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1560" y="3429001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Ankieta została przeprowadzona na przełomie </a:t>
            </a:r>
            <a:br>
              <a:rPr lang="pl-PL" sz="2400" dirty="0"/>
            </a:br>
            <a:r>
              <a:rPr lang="pl-PL" sz="2400" dirty="0"/>
              <a:t>roku 2016/2017 i zawierała pytania zamknięte oraz otwarte </a:t>
            </a:r>
            <a:br>
              <a:rPr lang="pl-PL" sz="2400" dirty="0"/>
            </a:br>
            <a:r>
              <a:rPr lang="pl-PL" sz="2400" dirty="0"/>
              <a:t>- co do preferencji zawodowych  gimnazjalistów.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SKMBT_C36417101811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892720" cy="541362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 descr="SKMBT_C364171018115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5165" y="692696"/>
            <a:ext cx="3905159" cy="5413625"/>
          </a:xfrm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/>
              <a:t>Wypełnione przez uczniów ankiety zostały  przekazane do  Akademii Pedagogiki Specjalnej </a:t>
            </a:r>
            <a:br>
              <a:rPr lang="pl-PL" sz="2800" dirty="0"/>
            </a:br>
            <a:r>
              <a:rPr lang="pl-PL" sz="2800" dirty="0"/>
              <a:t>im. Marii Grzegorzewskiej w Warszawie, z którą Powiat Wołomiński ma podpisane porozumienie </a:t>
            </a:r>
            <a:br>
              <a:rPr lang="pl-PL" sz="2800" dirty="0"/>
            </a:br>
            <a:r>
              <a:rPr lang="pl-PL" sz="2800" dirty="0"/>
              <a:t>o współpracy.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Studenci w/w uczelni są w trakcie opracowywania wniosków końcowych odnośnie zainteresowań zawodowych młodzieży powiatu.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Odbyły się również konsultacje z młodzieżą </a:t>
            </a:r>
            <a:br>
              <a:rPr lang="pl-PL" sz="2800" dirty="0"/>
            </a:br>
            <a:r>
              <a:rPr lang="pl-PL" sz="2800" dirty="0"/>
              <a:t>już studiującą  i pracownikami naukowymi.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az 2" descr="http://galeria.aps.edu.pl/albums/2017/20170426_KSIAZKA_PAWLAK/20170426-IMG_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55576" y="609329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Pracownicy naukowi z zaproszonymi gośćmi - kwiecień 2017 roku.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az 2" descr="http://galeria.aps.edu.pl/albums/2017/20170426_KSIAZKA_PAWLAK/20170426-IMG_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27584" y="623731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u="sng" dirty="0"/>
              <a:t>Spotkanie ze studentami w kwietniu 2017 r.</a:t>
            </a:r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5081</TotalTime>
  <Words>264</Words>
  <Application>Microsoft Office PowerPoint</Application>
  <PresentationFormat>Pokaz na ekranie (4:3)</PresentationFormat>
  <Paragraphs>113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Paralaksa</vt:lpstr>
      <vt:lpstr>REALIZACJA ZADAŃ  OŚWIATOWYCH  W POWIECIE WOŁOMIŃSKIM  W ROKU SZKOLNYM 2016/2017 </vt:lpstr>
      <vt:lpstr>PODSTAWA PRAWNA</vt:lpstr>
      <vt:lpstr>Prezentacja programu PowerPoint</vt:lpstr>
      <vt:lpstr>Prezentacja programu PowerPoint</vt:lpstr>
      <vt:lpstr> Jesienią 2016 roku przystąpiono  do przygotowania ankiety skierowanej  do uczniów klas trzecich gimnazjów  z terenu Powiatu Wołomińskiego.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POLITYKA OŚWIATOWA</dc:title>
  <dc:creator>Magda Soszyńska-Kalinowska</dc:creator>
  <cp:lastModifiedBy>admin</cp:lastModifiedBy>
  <cp:revision>870</cp:revision>
  <cp:lastPrinted>2017-10-23T11:10:30Z</cp:lastPrinted>
  <dcterms:created xsi:type="dcterms:W3CDTF">2010-10-15T08:35:11Z</dcterms:created>
  <dcterms:modified xsi:type="dcterms:W3CDTF">2017-10-23T11:12:10Z</dcterms:modified>
</cp:coreProperties>
</file>